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716" r:id="rId3"/>
    <p:sldId id="718" r:id="rId4"/>
    <p:sldId id="719" r:id="rId5"/>
    <p:sldId id="726" r:id="rId6"/>
    <p:sldId id="678" r:id="rId7"/>
    <p:sldId id="717" r:id="rId8"/>
    <p:sldId id="721" r:id="rId9"/>
    <p:sldId id="727" r:id="rId10"/>
    <p:sldId id="730" r:id="rId11"/>
    <p:sldId id="728" r:id="rId12"/>
    <p:sldId id="722" r:id="rId13"/>
    <p:sldId id="723" r:id="rId14"/>
    <p:sldId id="724" r:id="rId15"/>
    <p:sldId id="725" r:id="rId16"/>
    <p:sldId id="72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84"/>
    <p:restoredTop sz="93946"/>
  </p:normalViewPr>
  <p:slideViewPr>
    <p:cSldViewPr snapToGrid="0">
      <p:cViewPr varScale="1">
        <p:scale>
          <a:sx n="102" d="100"/>
          <a:sy n="102" d="100"/>
        </p:scale>
        <p:origin x="192"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82A4A8-8920-424C-B6CD-092543D27BB1}" type="datetimeFigureOut">
              <a:rPr lang="en-US" smtClean="0"/>
              <a:t>4/4/25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8545D4-CD94-8C4A-A88F-7591B9A56791}" type="slidenum">
              <a:rPr lang="en-US" smtClean="0"/>
              <a:t>‹#›</a:t>
            </a:fld>
            <a:endParaRPr lang="en-US"/>
          </a:p>
        </p:txBody>
      </p:sp>
    </p:spTree>
    <p:extLst>
      <p:ext uri="{BB962C8B-B14F-4D97-AF65-F5344CB8AC3E}">
        <p14:creationId xmlns:p14="http://schemas.microsoft.com/office/powerpoint/2010/main" val="3004399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8545D4-CD94-8C4A-A88F-7591B9A56791}" type="slidenum">
              <a:rPr lang="en-US" smtClean="0"/>
              <a:t>16</a:t>
            </a:fld>
            <a:endParaRPr lang="en-US"/>
          </a:p>
        </p:txBody>
      </p:sp>
    </p:spTree>
    <p:extLst>
      <p:ext uri="{BB962C8B-B14F-4D97-AF65-F5344CB8AC3E}">
        <p14:creationId xmlns:p14="http://schemas.microsoft.com/office/powerpoint/2010/main" val="4270146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08CC-960F-9A4C-7D32-3158AE93AA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66EDF4-96E5-5FB7-E58C-654ABDE7BE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21594A-4F47-4F34-D7FC-AF39578EF735}"/>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5" name="Footer Placeholder 4">
            <a:extLst>
              <a:ext uri="{FF2B5EF4-FFF2-40B4-BE49-F238E27FC236}">
                <a16:creationId xmlns:a16="http://schemas.microsoft.com/office/drawing/2014/main" id="{78B03F7E-FDE4-4A6B-C0AE-397323F999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7C9A97-5F8E-E021-B504-C1931EB3F6BD}"/>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1543404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F6278-E537-6F35-9457-2185316346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EAF2AE-165C-A7D2-E043-BC8FDC5256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EC0C8A-49E2-91EA-0DD8-C9E326172FA6}"/>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5" name="Footer Placeholder 4">
            <a:extLst>
              <a:ext uri="{FF2B5EF4-FFF2-40B4-BE49-F238E27FC236}">
                <a16:creationId xmlns:a16="http://schemas.microsoft.com/office/drawing/2014/main" id="{57A7CF95-D0E5-294B-6C8C-6556266DF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AD3298-6ADC-5469-09C8-BB4203B94BE5}"/>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2533143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15993-6581-81C9-0C0C-042FA7EEA5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C41DCD-65E6-AE3F-5601-4FA3A1AB70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D3B29D-93C7-7845-5898-3F3AA935C418}"/>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5" name="Footer Placeholder 4">
            <a:extLst>
              <a:ext uri="{FF2B5EF4-FFF2-40B4-BE49-F238E27FC236}">
                <a16:creationId xmlns:a16="http://schemas.microsoft.com/office/drawing/2014/main" id="{EC47D83C-5689-B094-38F9-168F4DA89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53AEB7-7984-884D-B922-22B212F6C320}"/>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431037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DCD85-F634-C39B-A13B-FB27E0A17D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AF2B20-460A-BB65-63BA-6943D3217C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197C08-CD1A-C4E1-0B4B-D84D9BCB77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3813C2-8EF3-B6F8-57E5-AC98A86764C9}"/>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6" name="Footer Placeholder 5">
            <a:extLst>
              <a:ext uri="{FF2B5EF4-FFF2-40B4-BE49-F238E27FC236}">
                <a16:creationId xmlns:a16="http://schemas.microsoft.com/office/drawing/2014/main" id="{90A6BE63-4730-05D0-3204-AEDD0CA374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176DD2-2425-6FAC-8B37-54DB1D004924}"/>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2474998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4EACF-661B-A028-BE49-C2D4277FAF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D1FBA4-BF09-31F5-2953-3A41061524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6CB73F-2F4A-CE22-D283-5190335CB5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B406D2-1D77-A29C-429E-14D12B6FB6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E179A0-8AF7-5914-CE7E-C2DD8773DD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87B923-9CCC-4089-ADF7-EA6D205212CD}"/>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8" name="Footer Placeholder 7">
            <a:extLst>
              <a:ext uri="{FF2B5EF4-FFF2-40B4-BE49-F238E27FC236}">
                <a16:creationId xmlns:a16="http://schemas.microsoft.com/office/drawing/2014/main" id="{4155331F-108B-6D0F-6EF0-1EE71493A3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ED935F-85EF-9C8E-D52C-9918D1B1ACC7}"/>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210535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EBB02-082E-822A-D550-C9C8BAE9E7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E55A00-1085-466A-2AF9-B7720B8EE7BD}"/>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4" name="Footer Placeholder 3">
            <a:extLst>
              <a:ext uri="{FF2B5EF4-FFF2-40B4-BE49-F238E27FC236}">
                <a16:creationId xmlns:a16="http://schemas.microsoft.com/office/drawing/2014/main" id="{585CDE04-DC14-A05B-1F33-B1B50C866D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1FC9CD-5957-1547-E39F-D006813DC1F7}"/>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775666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34721-E07E-939B-38E9-9E25CD3A8902}"/>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3" name="Footer Placeholder 2">
            <a:extLst>
              <a:ext uri="{FF2B5EF4-FFF2-40B4-BE49-F238E27FC236}">
                <a16:creationId xmlns:a16="http://schemas.microsoft.com/office/drawing/2014/main" id="{37C975EC-445D-4F25-04F1-909A22B1CF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15F16B-336E-2405-B666-39E60335A8BF}"/>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385227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99E6-D04B-15BA-DFFC-0C1DFB3046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0A2F0D-685D-3BF5-4FD3-1FB305B4BE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65BD39-FE61-AE09-03B1-DF082363E4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33EE0E-CF9D-9A76-596F-962C32E4138F}"/>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6" name="Footer Placeholder 5">
            <a:extLst>
              <a:ext uri="{FF2B5EF4-FFF2-40B4-BE49-F238E27FC236}">
                <a16:creationId xmlns:a16="http://schemas.microsoft.com/office/drawing/2014/main" id="{97BA1C7C-514F-13B4-0A67-32FB9C26EE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FA5763-0760-E294-3FF7-ADDEE9C88622}"/>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2640016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03DA3-44E7-FAFD-FD50-0AB4C6811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BBDC4C-E07B-B347-D419-55173B9A87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B8EB05-F5FB-584A-19FB-090A51EF21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49B2C8-CEF1-240B-9A63-C5E27096AED0}"/>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6" name="Footer Placeholder 5">
            <a:extLst>
              <a:ext uri="{FF2B5EF4-FFF2-40B4-BE49-F238E27FC236}">
                <a16:creationId xmlns:a16="http://schemas.microsoft.com/office/drawing/2014/main" id="{2491D4B4-EB4A-4583-0332-477D5FB1F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84FDEC-5EA4-BF32-02D7-FAEB4130EAB2}"/>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1247145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35200-AEC3-0956-8F35-3A6B27AC5A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3805F5-74A4-A4D3-2BC6-7B978BED5D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AA4B40-9BD9-ABCE-2BA4-257878FCE874}"/>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5" name="Footer Placeholder 4">
            <a:extLst>
              <a:ext uri="{FF2B5EF4-FFF2-40B4-BE49-F238E27FC236}">
                <a16:creationId xmlns:a16="http://schemas.microsoft.com/office/drawing/2014/main" id="{A54CA367-B6CB-0074-AAD0-76F69063BD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B0C8A-8CA5-AF5E-7EF1-BE4B0A31EEF7}"/>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354064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66807C-55CA-FA57-37ED-2C6D400CA7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B9F5E7-0BA2-1D5A-A142-4873DAF44D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1BDCC2-B2A4-604F-DA2E-A6F949192C35}"/>
              </a:ext>
            </a:extLst>
          </p:cNvPr>
          <p:cNvSpPr>
            <a:spLocks noGrp="1"/>
          </p:cNvSpPr>
          <p:nvPr>
            <p:ph type="dt" sz="half" idx="10"/>
          </p:nvPr>
        </p:nvSpPr>
        <p:spPr/>
        <p:txBody>
          <a:bodyPr/>
          <a:lstStyle/>
          <a:p>
            <a:fld id="{34C16F54-AD50-CF4B-A3E4-4FCB7D5F4D2F}" type="datetimeFigureOut">
              <a:rPr lang="en-US" smtClean="0"/>
              <a:t>4/4/25</a:t>
            </a:fld>
            <a:endParaRPr lang="en-US"/>
          </a:p>
        </p:txBody>
      </p:sp>
      <p:sp>
        <p:nvSpPr>
          <p:cNvPr id="5" name="Footer Placeholder 4">
            <a:extLst>
              <a:ext uri="{FF2B5EF4-FFF2-40B4-BE49-F238E27FC236}">
                <a16:creationId xmlns:a16="http://schemas.microsoft.com/office/drawing/2014/main" id="{2BC710F3-DEF6-D635-1AB5-5265FB793F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0FB37-6DA6-779E-68E5-91140385170A}"/>
              </a:ext>
            </a:extLst>
          </p:cNvPr>
          <p:cNvSpPr>
            <a:spLocks noGrp="1"/>
          </p:cNvSpPr>
          <p:nvPr>
            <p:ph type="sldNum" sz="quarter" idx="12"/>
          </p:nvPr>
        </p:nvSpPr>
        <p:spPr/>
        <p:txBody>
          <a:bodyPr/>
          <a:lstStyle/>
          <a:p>
            <a:fld id="{5C79DDC1-4BA4-5447-9C39-853C5378F3A3}" type="slidenum">
              <a:rPr lang="en-US" smtClean="0"/>
              <a:t>‹#›</a:t>
            </a:fld>
            <a:endParaRPr lang="en-US"/>
          </a:p>
        </p:txBody>
      </p:sp>
    </p:spTree>
    <p:extLst>
      <p:ext uri="{BB962C8B-B14F-4D97-AF65-F5344CB8AC3E}">
        <p14:creationId xmlns:p14="http://schemas.microsoft.com/office/powerpoint/2010/main" val="3130075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5ED78-4FCF-48E0-D3A3-C3F167335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90C266-D7CB-17A7-5E45-1B3254A563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A76740-DD2E-3AD1-9785-0A95E2B8BF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C16F54-AD50-CF4B-A3E4-4FCB7D5F4D2F}" type="datetimeFigureOut">
              <a:rPr lang="en-US" smtClean="0"/>
              <a:t>4/4/25</a:t>
            </a:fld>
            <a:endParaRPr lang="en-US"/>
          </a:p>
        </p:txBody>
      </p:sp>
      <p:sp>
        <p:nvSpPr>
          <p:cNvPr id="5" name="Footer Placeholder 4">
            <a:extLst>
              <a:ext uri="{FF2B5EF4-FFF2-40B4-BE49-F238E27FC236}">
                <a16:creationId xmlns:a16="http://schemas.microsoft.com/office/drawing/2014/main" id="{0C4F2B95-81E2-FDC0-04E6-25C6CD3BE7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64AB79B-65B0-3587-2391-A703153C0C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79DDC1-4BA4-5447-9C39-853C5378F3A3}" type="slidenum">
              <a:rPr lang="en-US" smtClean="0"/>
              <a:t>‹#›</a:t>
            </a:fld>
            <a:endParaRPr lang="en-US"/>
          </a:p>
        </p:txBody>
      </p:sp>
    </p:spTree>
    <p:extLst>
      <p:ext uri="{BB962C8B-B14F-4D97-AF65-F5344CB8AC3E}">
        <p14:creationId xmlns:p14="http://schemas.microsoft.com/office/powerpoint/2010/main" val="1611332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8D5D-D409-2890-FE05-D116C6B741B5}"/>
              </a:ext>
            </a:extLst>
          </p:cNvPr>
          <p:cNvSpPr>
            <a:spLocks noGrp="1"/>
          </p:cNvSpPr>
          <p:nvPr>
            <p:ph type="ctrTitle"/>
          </p:nvPr>
        </p:nvSpPr>
        <p:spPr/>
        <p:txBody>
          <a:bodyPr/>
          <a:lstStyle/>
          <a:p>
            <a:r>
              <a:rPr lang="en-US" dirty="0"/>
              <a:t>Ch. 3: Visions for a Democratic Future</a:t>
            </a:r>
          </a:p>
        </p:txBody>
      </p:sp>
      <p:sp>
        <p:nvSpPr>
          <p:cNvPr id="3" name="Subtitle 2">
            <a:extLst>
              <a:ext uri="{FF2B5EF4-FFF2-40B4-BE49-F238E27FC236}">
                <a16:creationId xmlns:a16="http://schemas.microsoft.com/office/drawing/2014/main" id="{0A3E76A0-67E9-7157-D671-2B88E11033D3}"/>
              </a:ext>
            </a:extLst>
          </p:cNvPr>
          <p:cNvSpPr>
            <a:spLocks noGrp="1"/>
          </p:cNvSpPr>
          <p:nvPr>
            <p:ph type="subTitle" idx="1"/>
          </p:nvPr>
        </p:nvSpPr>
        <p:spPr>
          <a:xfrm>
            <a:off x="1524000" y="3785280"/>
            <a:ext cx="9144000" cy="1655762"/>
          </a:xfrm>
        </p:spPr>
        <p:txBody>
          <a:bodyPr/>
          <a:lstStyle/>
          <a:p>
            <a:r>
              <a:rPr lang="en-US" sz="2800" dirty="0"/>
              <a:t>Nathan P. Kalmoe</a:t>
            </a:r>
          </a:p>
          <a:p>
            <a:r>
              <a:rPr lang="en-US" sz="2800" dirty="0"/>
              <a:t>University of Wisconsin – Madison </a:t>
            </a:r>
          </a:p>
          <a:p>
            <a:endParaRPr lang="en-US" dirty="0"/>
          </a:p>
        </p:txBody>
      </p:sp>
      <p:sp>
        <p:nvSpPr>
          <p:cNvPr id="4" name="TextBox 3">
            <a:extLst>
              <a:ext uri="{FF2B5EF4-FFF2-40B4-BE49-F238E27FC236}">
                <a16:creationId xmlns:a16="http://schemas.microsoft.com/office/drawing/2014/main" id="{CC6D66DB-1029-6C79-F2BB-0A51954A3B6F}"/>
              </a:ext>
            </a:extLst>
          </p:cNvPr>
          <p:cNvSpPr txBox="1"/>
          <p:nvPr/>
        </p:nvSpPr>
        <p:spPr>
          <a:xfrm>
            <a:off x="8885441" y="5349316"/>
            <a:ext cx="3301340" cy="1477328"/>
          </a:xfrm>
          <a:prstGeom prst="rect">
            <a:avLst/>
          </a:prstGeom>
          <a:noFill/>
        </p:spPr>
        <p:txBody>
          <a:bodyPr wrap="square">
            <a:spAutoFit/>
          </a:bodyPr>
          <a:lstStyle/>
          <a:p>
            <a:r>
              <a:rPr lang="en-US" dirty="0"/>
              <a:t>Chicago occupies ancestral lands of the 3 Fires—Ojibwe, Odawa, &amp; Potawatomi—as well as the historic lands of the Ho-Chunk, Menominee, &amp; Miami.</a:t>
            </a:r>
          </a:p>
        </p:txBody>
      </p:sp>
      <p:pic>
        <p:nvPicPr>
          <p:cNvPr id="5" name="Picture 2" descr="Vertical W crest logo in full color for digital use.">
            <a:extLst>
              <a:ext uri="{FF2B5EF4-FFF2-40B4-BE49-F238E27FC236}">
                <a16:creationId xmlns:a16="http://schemas.microsoft.com/office/drawing/2014/main" id="{7F294574-BB70-8638-D39D-B111D298C0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5044986"/>
            <a:ext cx="2716128" cy="181301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ogo">
            <a:extLst>
              <a:ext uri="{FF2B5EF4-FFF2-40B4-BE49-F238E27FC236}">
                <a16:creationId xmlns:a16="http://schemas.microsoft.com/office/drawing/2014/main" id="{6A6A8E42-4F35-99ED-CBB8-8AD69D012B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77" y="159018"/>
            <a:ext cx="3312694" cy="6669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roviding culturally appropriate care ...">
            <a:extLst>
              <a:ext uri="{FF2B5EF4-FFF2-40B4-BE49-F238E27FC236}">
                <a16:creationId xmlns:a16="http://schemas.microsoft.com/office/drawing/2014/main" id="{661BCB3E-8FCB-51F6-946C-CC20FF63A8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2571" y="5168067"/>
            <a:ext cx="5386857" cy="1566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50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68CC6-A6AD-6EE2-9BD1-25A6DDAB1630}"/>
              </a:ext>
            </a:extLst>
          </p:cNvPr>
          <p:cNvSpPr>
            <a:spLocks noGrp="1"/>
          </p:cNvSpPr>
          <p:nvPr>
            <p:ph type="title"/>
          </p:nvPr>
        </p:nvSpPr>
        <p:spPr/>
        <p:txBody>
          <a:bodyPr/>
          <a:lstStyle/>
          <a:p>
            <a:r>
              <a:rPr lang="en-US" dirty="0"/>
              <a:t>Acknowledging dark times in a new regime</a:t>
            </a:r>
          </a:p>
        </p:txBody>
      </p:sp>
      <p:sp>
        <p:nvSpPr>
          <p:cNvPr id="3" name="Content Placeholder 2">
            <a:extLst>
              <a:ext uri="{FF2B5EF4-FFF2-40B4-BE49-F238E27FC236}">
                <a16:creationId xmlns:a16="http://schemas.microsoft.com/office/drawing/2014/main" id="{122F8498-511A-DE37-EFDE-9DA19C1F31BA}"/>
              </a:ext>
            </a:extLst>
          </p:cNvPr>
          <p:cNvSpPr>
            <a:spLocks noGrp="1"/>
          </p:cNvSpPr>
          <p:nvPr>
            <p:ph idx="1"/>
          </p:nvPr>
        </p:nvSpPr>
        <p:spPr>
          <a:xfrm>
            <a:off x="838200" y="1825624"/>
            <a:ext cx="10515600" cy="4797913"/>
          </a:xfrm>
        </p:spPr>
        <p:txBody>
          <a:bodyPr>
            <a:normAutofit lnSpcReduction="10000"/>
          </a:bodyPr>
          <a:lstStyle/>
          <a:p>
            <a:r>
              <a:rPr lang="en-US" b="1" dirty="0"/>
              <a:t>Republicans dismantling American democracy (such as it was)</a:t>
            </a:r>
          </a:p>
          <a:p>
            <a:pPr lvl="1"/>
            <a:r>
              <a:rPr lang="en-US" dirty="0"/>
              <a:t>Extorting law firms, businesses, universities, states, &amp; </a:t>
            </a:r>
            <a:r>
              <a:rPr lang="en-US" dirty="0" err="1"/>
              <a:t>electeds</a:t>
            </a:r>
            <a:r>
              <a:rPr lang="en-US" dirty="0"/>
              <a:t> to abandon equity &amp; serve the Trump admin</a:t>
            </a:r>
          </a:p>
          <a:p>
            <a:pPr lvl="1"/>
            <a:r>
              <a:rPr lang="en-US" dirty="0"/>
              <a:t>Deporting &amp; detaining people for speech &amp; w/o due process</a:t>
            </a:r>
          </a:p>
          <a:p>
            <a:pPr lvl="1"/>
            <a:r>
              <a:rPr lang="en-US" dirty="0"/>
              <a:t>Sending people to foreign slave camps</a:t>
            </a:r>
          </a:p>
          <a:p>
            <a:pPr lvl="1"/>
            <a:r>
              <a:rPr lang="en-US" dirty="0"/>
              <a:t>Direct violations of constitutional provisions</a:t>
            </a:r>
          </a:p>
          <a:p>
            <a:pPr lvl="1"/>
            <a:r>
              <a:rPr lang="en-US" dirty="0"/>
              <a:t>Defying court injunctions</a:t>
            </a:r>
          </a:p>
          <a:p>
            <a:pPr lvl="1"/>
            <a:r>
              <a:rPr lang="en-US" dirty="0"/>
              <a:t>Trump’s royal assertions that he was chosen by God to save America, literally to be dictator</a:t>
            </a:r>
          </a:p>
          <a:p>
            <a:pPr lvl="1"/>
            <a:r>
              <a:rPr lang="en-US" dirty="0"/>
              <a:t>Undoing 1960-70s Civil Rights revolution by race, sex, class, religion</a:t>
            </a:r>
          </a:p>
          <a:p>
            <a:endParaRPr lang="en-US" dirty="0"/>
          </a:p>
          <a:p>
            <a:r>
              <a:rPr lang="en-US" b="1" dirty="0"/>
              <a:t>Obviously bleak, but still chances for even short-term wins</a:t>
            </a:r>
          </a:p>
          <a:p>
            <a:endParaRPr lang="en-US" dirty="0"/>
          </a:p>
          <a:p>
            <a:endParaRPr lang="en-US" dirty="0"/>
          </a:p>
        </p:txBody>
      </p:sp>
    </p:spTree>
    <p:extLst>
      <p:ext uri="{BB962C8B-B14F-4D97-AF65-F5344CB8AC3E}">
        <p14:creationId xmlns:p14="http://schemas.microsoft.com/office/powerpoint/2010/main" val="264942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8F453-D2A8-78E6-8757-FE543A7BAC3A}"/>
              </a:ext>
            </a:extLst>
          </p:cNvPr>
          <p:cNvSpPr>
            <a:spLocks noGrp="1"/>
          </p:cNvSpPr>
          <p:nvPr>
            <p:ph type="title"/>
          </p:nvPr>
        </p:nvSpPr>
        <p:spPr/>
        <p:txBody>
          <a:bodyPr/>
          <a:lstStyle/>
          <a:p>
            <a:r>
              <a:rPr lang="en-US" dirty="0"/>
              <a:t>America wasn’t a great democracy before</a:t>
            </a:r>
          </a:p>
        </p:txBody>
      </p:sp>
      <p:sp>
        <p:nvSpPr>
          <p:cNvPr id="3" name="Content Placeholder 2">
            <a:extLst>
              <a:ext uri="{FF2B5EF4-FFF2-40B4-BE49-F238E27FC236}">
                <a16:creationId xmlns:a16="http://schemas.microsoft.com/office/drawing/2014/main" id="{CB355C28-7F94-5DA2-4A52-B7116F573B14}"/>
              </a:ext>
            </a:extLst>
          </p:cNvPr>
          <p:cNvSpPr>
            <a:spLocks noGrp="1"/>
          </p:cNvSpPr>
          <p:nvPr>
            <p:ph idx="1"/>
          </p:nvPr>
        </p:nvSpPr>
        <p:spPr>
          <a:xfrm>
            <a:off x="838200" y="1825625"/>
            <a:ext cx="10515600" cy="4667250"/>
          </a:xfrm>
        </p:spPr>
        <p:txBody>
          <a:bodyPr>
            <a:normAutofit/>
          </a:bodyPr>
          <a:lstStyle/>
          <a:p>
            <a:r>
              <a:rPr lang="en-US" b="1" dirty="0"/>
              <a:t>Even before Trump’s 1</a:t>
            </a:r>
            <a:r>
              <a:rPr lang="en-US" b="1" baseline="30000" dirty="0"/>
              <a:t>st</a:t>
            </a:r>
            <a:r>
              <a:rPr lang="en-US" b="1" dirty="0"/>
              <a:t> term, US fell way short on democratic requirements of equal say &amp; equal rights</a:t>
            </a:r>
          </a:p>
          <a:p>
            <a:endParaRPr lang="en-US" dirty="0"/>
          </a:p>
          <a:p>
            <a:r>
              <a:rPr lang="en-US" sz="2400" b="1" dirty="0"/>
              <a:t>Unpopular elections </a:t>
            </a:r>
            <a:r>
              <a:rPr lang="en-US" sz="2400" dirty="0"/>
              <a:t>for Pres, Senate, House</a:t>
            </a:r>
            <a:r>
              <a:rPr lang="en-US" sz="2400" dirty="0">
                <a:sym typeface="Wingdings" pitchFamily="2" charset="2"/>
              </a:rPr>
              <a:t> unpopular courts</a:t>
            </a:r>
          </a:p>
          <a:p>
            <a:r>
              <a:rPr lang="en-US" sz="2400" dirty="0">
                <a:sym typeface="Wingdings" pitchFamily="2" charset="2"/>
              </a:rPr>
              <a:t>State-level gerrymandering, removing leader powers when Dems win </a:t>
            </a:r>
          </a:p>
          <a:p>
            <a:r>
              <a:rPr lang="en-US" sz="2400" dirty="0"/>
              <a:t>Many millions of Americans </a:t>
            </a:r>
            <a:r>
              <a:rPr lang="en-US" sz="2400" b="1" dirty="0"/>
              <a:t>w/o vote rights &amp; no representation </a:t>
            </a:r>
            <a:r>
              <a:rPr lang="en-US" sz="2400" dirty="0"/>
              <a:t>in fed gov’t</a:t>
            </a:r>
          </a:p>
          <a:p>
            <a:r>
              <a:rPr lang="en-US" sz="2400" b="1" dirty="0"/>
              <a:t>Barriers to voting </a:t>
            </a:r>
            <a:r>
              <a:rPr lang="en-US" sz="2400" dirty="0"/>
              <a:t>that make US participation among the lowest</a:t>
            </a:r>
          </a:p>
          <a:p>
            <a:r>
              <a:rPr lang="en-US" sz="2400" dirty="0"/>
              <a:t>Parties &amp; elections distorted by </a:t>
            </a:r>
            <a:r>
              <a:rPr lang="en-US" sz="2400" b="1" dirty="0"/>
              <a:t>unrestricted campaign spending</a:t>
            </a:r>
          </a:p>
          <a:p>
            <a:r>
              <a:rPr lang="en-US" sz="2400" b="1" dirty="0"/>
              <a:t>Systematic discrimination </a:t>
            </a:r>
            <a:r>
              <a:rPr lang="en-US" sz="2400" dirty="0"/>
              <a:t>throughout gov’t &amp; society for marginalized groups by race, gender, class, religion, disability, nationality, &amp; more</a:t>
            </a:r>
          </a:p>
        </p:txBody>
      </p:sp>
    </p:spTree>
    <p:extLst>
      <p:ext uri="{BB962C8B-B14F-4D97-AF65-F5344CB8AC3E}">
        <p14:creationId xmlns:p14="http://schemas.microsoft.com/office/powerpoint/2010/main" val="563951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BC93-EEA8-FEBF-1558-EB8FCAC6A31F}"/>
              </a:ext>
            </a:extLst>
          </p:cNvPr>
          <p:cNvSpPr>
            <a:spLocks noGrp="1"/>
          </p:cNvSpPr>
          <p:nvPr>
            <p:ph type="title"/>
          </p:nvPr>
        </p:nvSpPr>
        <p:spPr>
          <a:xfrm>
            <a:off x="838200" y="0"/>
            <a:ext cx="10515600" cy="1325563"/>
          </a:xfrm>
        </p:spPr>
        <p:txBody>
          <a:bodyPr/>
          <a:lstStyle/>
          <a:p>
            <a:r>
              <a:rPr lang="en-US" dirty="0"/>
              <a:t>The broader book project</a:t>
            </a:r>
          </a:p>
        </p:txBody>
      </p:sp>
      <p:sp>
        <p:nvSpPr>
          <p:cNvPr id="3" name="Content Placeholder 2">
            <a:extLst>
              <a:ext uri="{FF2B5EF4-FFF2-40B4-BE49-F238E27FC236}">
                <a16:creationId xmlns:a16="http://schemas.microsoft.com/office/drawing/2014/main" id="{CBA94777-12B5-E8BC-3B98-2B4805BEF7CB}"/>
              </a:ext>
            </a:extLst>
          </p:cNvPr>
          <p:cNvSpPr>
            <a:spLocks noGrp="1"/>
          </p:cNvSpPr>
          <p:nvPr>
            <p:ph idx="1"/>
          </p:nvPr>
        </p:nvSpPr>
        <p:spPr>
          <a:xfrm>
            <a:off x="838200" y="1125416"/>
            <a:ext cx="10515600" cy="5732584"/>
          </a:xfrm>
        </p:spPr>
        <p:txBody>
          <a:bodyPr>
            <a:normAutofit fontScale="92500" lnSpcReduction="10000"/>
          </a:bodyPr>
          <a:lstStyle/>
          <a:p>
            <a:pPr marL="0" indent="0">
              <a:lnSpc>
                <a:spcPct val="120000"/>
              </a:lnSpc>
              <a:spcBef>
                <a:spcPts val="0"/>
              </a:spcBef>
              <a:buNone/>
            </a:pPr>
            <a:r>
              <a:rPr lang="en-US" sz="1600" dirty="0"/>
              <a:t>Introduction: Imagining democracy in America</a:t>
            </a:r>
          </a:p>
          <a:p>
            <a:pPr marL="0" indent="0">
              <a:lnSpc>
                <a:spcPct val="120000"/>
              </a:lnSpc>
              <a:spcBef>
                <a:spcPts val="0"/>
              </a:spcBef>
              <a:buNone/>
            </a:pPr>
            <a:r>
              <a:rPr lang="en-US" sz="1600" b="1" dirty="0"/>
              <a:t>Part 1: Ideals, problems, &amp; solutions</a:t>
            </a:r>
          </a:p>
          <a:p>
            <a:pPr marL="0" indent="0">
              <a:lnSpc>
                <a:spcPct val="120000"/>
              </a:lnSpc>
              <a:spcBef>
                <a:spcPts val="0"/>
              </a:spcBef>
              <a:buNone/>
            </a:pPr>
            <a:r>
              <a:rPr lang="en-US" sz="1600" dirty="0"/>
              <a:t>1. America’s democratic ideals versus hegemony</a:t>
            </a:r>
          </a:p>
          <a:p>
            <a:pPr marL="0" indent="0">
              <a:lnSpc>
                <a:spcPct val="120000"/>
              </a:lnSpc>
              <a:spcBef>
                <a:spcPts val="0"/>
              </a:spcBef>
              <a:buNone/>
            </a:pPr>
            <a:r>
              <a:rPr lang="en-US" sz="1600" dirty="0"/>
              <a:t>2. How America falls short on democracy</a:t>
            </a:r>
          </a:p>
          <a:p>
            <a:pPr marL="0" indent="0">
              <a:lnSpc>
                <a:spcPct val="120000"/>
              </a:lnSpc>
              <a:spcBef>
                <a:spcPts val="0"/>
              </a:spcBef>
              <a:buNone/>
            </a:pPr>
            <a:r>
              <a:rPr lang="en-US" sz="1600" b="1" dirty="0">
                <a:solidFill>
                  <a:srgbClr val="C00000"/>
                </a:solidFill>
              </a:rPr>
              <a:t>3. Visions for a democratic future</a:t>
            </a:r>
          </a:p>
          <a:p>
            <a:pPr marL="0" indent="0">
              <a:lnSpc>
                <a:spcPct val="120000"/>
              </a:lnSpc>
              <a:spcBef>
                <a:spcPts val="0"/>
              </a:spcBef>
              <a:buNone/>
            </a:pPr>
            <a:r>
              <a:rPr lang="en-US" sz="1600" b="1" dirty="0"/>
              <a:t>Part 2: Common paths from inequity to justice</a:t>
            </a:r>
          </a:p>
          <a:p>
            <a:pPr marL="0" indent="0">
              <a:lnSpc>
                <a:spcPct val="120000"/>
              </a:lnSpc>
              <a:spcBef>
                <a:spcPts val="0"/>
              </a:spcBef>
              <a:buNone/>
            </a:pPr>
            <a:r>
              <a:rPr lang="en-US" sz="1600" dirty="0"/>
              <a:t>4. Milestones for change (&amp; how to reach them)</a:t>
            </a:r>
          </a:p>
          <a:p>
            <a:pPr marL="0" indent="0">
              <a:lnSpc>
                <a:spcPct val="120000"/>
              </a:lnSpc>
              <a:spcBef>
                <a:spcPts val="0"/>
              </a:spcBef>
              <a:buNone/>
            </a:pPr>
            <a:r>
              <a:rPr lang="en-US" sz="1600" dirty="0"/>
              <a:t>5. America’s democracy movements &amp; their entrenched adversaries</a:t>
            </a:r>
          </a:p>
          <a:p>
            <a:pPr marL="0" indent="0">
              <a:lnSpc>
                <a:spcPct val="120000"/>
              </a:lnSpc>
              <a:spcBef>
                <a:spcPts val="0"/>
              </a:spcBef>
              <a:buNone/>
            </a:pPr>
            <a:r>
              <a:rPr lang="en-US" sz="1600" dirty="0"/>
              <a:t>6. Democratizing parties &amp; publics</a:t>
            </a:r>
          </a:p>
          <a:p>
            <a:pPr marL="0" indent="0">
              <a:lnSpc>
                <a:spcPct val="120000"/>
              </a:lnSpc>
              <a:spcBef>
                <a:spcPts val="0"/>
              </a:spcBef>
              <a:buNone/>
            </a:pPr>
            <a:r>
              <a:rPr lang="en-US" sz="1600" b="1" dirty="0"/>
              <a:t>Part 3: How we make better political cultures</a:t>
            </a:r>
          </a:p>
          <a:p>
            <a:pPr marL="0" indent="0">
              <a:lnSpc>
                <a:spcPct val="120000"/>
              </a:lnSpc>
              <a:spcBef>
                <a:spcPts val="0"/>
              </a:spcBef>
              <a:buNone/>
            </a:pPr>
            <a:r>
              <a:rPr lang="en-US" sz="1600" dirty="0"/>
              <a:t>7. Cultivating cultures of care, empathy, &amp; equity</a:t>
            </a:r>
          </a:p>
          <a:p>
            <a:pPr marL="0" indent="0">
              <a:lnSpc>
                <a:spcPct val="120000"/>
              </a:lnSpc>
              <a:spcBef>
                <a:spcPts val="0"/>
              </a:spcBef>
              <a:buNone/>
            </a:pPr>
            <a:r>
              <a:rPr lang="en-US" sz="1600" dirty="0"/>
              <a:t>8. Democratizing education &amp; civic institutions</a:t>
            </a:r>
          </a:p>
          <a:p>
            <a:pPr marL="0" indent="0">
              <a:lnSpc>
                <a:spcPct val="120000"/>
              </a:lnSpc>
              <a:spcBef>
                <a:spcPts val="0"/>
              </a:spcBef>
              <a:buNone/>
            </a:pPr>
            <a:r>
              <a:rPr lang="en-US" sz="1600" dirty="0"/>
              <a:t>9. Building news systems to inform &amp; empower publics </a:t>
            </a:r>
          </a:p>
          <a:p>
            <a:pPr marL="0" indent="0">
              <a:lnSpc>
                <a:spcPct val="120000"/>
              </a:lnSpc>
              <a:spcBef>
                <a:spcPts val="0"/>
              </a:spcBef>
              <a:buNone/>
            </a:pPr>
            <a:r>
              <a:rPr lang="en-US" sz="1600" b="1" dirty="0"/>
              <a:t>Part 4: How we make better political institutions </a:t>
            </a:r>
          </a:p>
          <a:p>
            <a:pPr marL="0" indent="0">
              <a:lnSpc>
                <a:spcPct val="120000"/>
              </a:lnSpc>
              <a:spcBef>
                <a:spcPts val="0"/>
              </a:spcBef>
              <a:buNone/>
            </a:pPr>
            <a:r>
              <a:rPr lang="en-US" sz="1600" dirty="0"/>
              <a:t>10. Making governments representative of the people</a:t>
            </a:r>
          </a:p>
          <a:p>
            <a:pPr marL="0" indent="0">
              <a:lnSpc>
                <a:spcPct val="120000"/>
              </a:lnSpc>
              <a:spcBef>
                <a:spcPts val="0"/>
              </a:spcBef>
              <a:buNone/>
            </a:pPr>
            <a:r>
              <a:rPr lang="en-US" sz="1600" dirty="0"/>
              <a:t>11. Ensuring governments of, by, and for the people</a:t>
            </a:r>
          </a:p>
          <a:p>
            <a:pPr marL="0" indent="0">
              <a:lnSpc>
                <a:spcPct val="120000"/>
              </a:lnSpc>
              <a:spcBef>
                <a:spcPts val="0"/>
              </a:spcBef>
              <a:buNone/>
            </a:pPr>
            <a:r>
              <a:rPr lang="en-US" sz="1600" dirty="0"/>
              <a:t>12. Making “more and better political parties”</a:t>
            </a:r>
          </a:p>
          <a:p>
            <a:pPr marL="0" indent="0">
              <a:lnSpc>
                <a:spcPct val="120000"/>
              </a:lnSpc>
              <a:spcBef>
                <a:spcPts val="0"/>
              </a:spcBef>
              <a:buNone/>
            </a:pPr>
            <a:r>
              <a:rPr lang="en-US" sz="1600" b="1" dirty="0"/>
              <a:t>Part 5: How we make policies for a better future</a:t>
            </a:r>
          </a:p>
          <a:p>
            <a:pPr marL="0" indent="0">
              <a:lnSpc>
                <a:spcPct val="120000"/>
              </a:lnSpc>
              <a:spcBef>
                <a:spcPts val="0"/>
              </a:spcBef>
              <a:buNone/>
            </a:pPr>
            <a:r>
              <a:rPr lang="en-US" sz="1600" dirty="0"/>
              <a:t>13. Ensuring public safety</a:t>
            </a:r>
          </a:p>
          <a:p>
            <a:pPr marL="0" indent="0">
              <a:lnSpc>
                <a:spcPct val="120000"/>
              </a:lnSpc>
              <a:spcBef>
                <a:spcPts val="0"/>
              </a:spcBef>
              <a:buNone/>
            </a:pPr>
            <a:r>
              <a:rPr lang="en-US" sz="1600" dirty="0"/>
              <a:t>14. Guaranteeing bodily autonomy</a:t>
            </a:r>
          </a:p>
          <a:p>
            <a:pPr marL="0" indent="0">
              <a:lnSpc>
                <a:spcPct val="120000"/>
              </a:lnSpc>
              <a:spcBef>
                <a:spcPts val="0"/>
              </a:spcBef>
              <a:buNone/>
            </a:pPr>
            <a:r>
              <a:rPr lang="en-US" sz="1600" dirty="0"/>
              <a:t>15. Meeting basic needs for everyone</a:t>
            </a:r>
          </a:p>
          <a:p>
            <a:pPr marL="0" indent="0">
              <a:lnSpc>
                <a:spcPct val="120000"/>
              </a:lnSpc>
              <a:spcBef>
                <a:spcPts val="0"/>
              </a:spcBef>
              <a:buNone/>
            </a:pPr>
            <a:r>
              <a:rPr lang="en-US" sz="1600" dirty="0"/>
              <a:t>Conclusions, continuations, &amp; new beginnings: Democracy is what we do</a:t>
            </a:r>
          </a:p>
        </p:txBody>
      </p:sp>
      <p:pic>
        <p:nvPicPr>
          <p:cNvPr id="4" name="Picture 3">
            <a:extLst>
              <a:ext uri="{FF2B5EF4-FFF2-40B4-BE49-F238E27FC236}">
                <a16:creationId xmlns:a16="http://schemas.microsoft.com/office/drawing/2014/main" id="{C4925926-7ABE-6061-81EF-687F82B1D0C1}"/>
              </a:ext>
            </a:extLst>
          </p:cNvPr>
          <p:cNvPicPr>
            <a:picLocks noChangeAspect="1"/>
          </p:cNvPicPr>
          <p:nvPr/>
        </p:nvPicPr>
        <p:blipFill>
          <a:blip r:embed="rId2"/>
          <a:stretch>
            <a:fillRect/>
          </a:stretch>
        </p:blipFill>
        <p:spPr>
          <a:xfrm>
            <a:off x="7578970" y="1220719"/>
            <a:ext cx="3681046" cy="5218905"/>
          </a:xfrm>
          <a:prstGeom prst="rect">
            <a:avLst/>
          </a:prstGeom>
          <a:ln>
            <a:solidFill>
              <a:schemeClr val="tx1"/>
            </a:solidFill>
          </a:ln>
        </p:spPr>
      </p:pic>
      <p:sp>
        <p:nvSpPr>
          <p:cNvPr id="5" name="TextBox 4">
            <a:extLst>
              <a:ext uri="{FF2B5EF4-FFF2-40B4-BE49-F238E27FC236}">
                <a16:creationId xmlns:a16="http://schemas.microsoft.com/office/drawing/2014/main" id="{B7C59053-5A77-D19F-5C54-A3924CC6D49C}"/>
              </a:ext>
            </a:extLst>
          </p:cNvPr>
          <p:cNvSpPr txBox="1"/>
          <p:nvPr/>
        </p:nvSpPr>
        <p:spPr>
          <a:xfrm>
            <a:off x="8471835" y="5916404"/>
            <a:ext cx="1895315" cy="523220"/>
          </a:xfrm>
          <a:prstGeom prst="rect">
            <a:avLst/>
          </a:prstGeom>
          <a:noFill/>
        </p:spPr>
        <p:txBody>
          <a:bodyPr wrap="square" rtlCol="0">
            <a:spAutoFit/>
          </a:bodyPr>
          <a:lstStyle/>
          <a:p>
            <a:r>
              <a:rPr lang="en-US" sz="2800" b="1" dirty="0">
                <a:solidFill>
                  <a:srgbClr val="FF0000"/>
                </a:solidFill>
              </a:rPr>
              <a:t>2026/2027</a:t>
            </a:r>
          </a:p>
        </p:txBody>
      </p:sp>
    </p:spTree>
    <p:extLst>
      <p:ext uri="{BB962C8B-B14F-4D97-AF65-F5344CB8AC3E}">
        <p14:creationId xmlns:p14="http://schemas.microsoft.com/office/powerpoint/2010/main" val="2979318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F203-F5CE-8767-4838-54B5D5FAE10D}"/>
              </a:ext>
            </a:extLst>
          </p:cNvPr>
          <p:cNvSpPr>
            <a:spLocks noGrp="1"/>
          </p:cNvSpPr>
          <p:nvPr>
            <p:ph type="title"/>
          </p:nvPr>
        </p:nvSpPr>
        <p:spPr>
          <a:xfrm>
            <a:off x="838200" y="0"/>
            <a:ext cx="10515600" cy="1325563"/>
          </a:xfrm>
        </p:spPr>
        <p:txBody>
          <a:bodyPr/>
          <a:lstStyle/>
          <a:p>
            <a:r>
              <a:rPr lang="en-US" dirty="0"/>
              <a:t>Book goals</a:t>
            </a:r>
          </a:p>
        </p:txBody>
      </p:sp>
      <p:sp>
        <p:nvSpPr>
          <p:cNvPr id="3" name="Content Placeholder 2">
            <a:extLst>
              <a:ext uri="{FF2B5EF4-FFF2-40B4-BE49-F238E27FC236}">
                <a16:creationId xmlns:a16="http://schemas.microsoft.com/office/drawing/2014/main" id="{2E5FD74D-BAAF-BBE2-17AE-0FB09F63D92B}"/>
              </a:ext>
            </a:extLst>
          </p:cNvPr>
          <p:cNvSpPr>
            <a:spLocks noGrp="1"/>
          </p:cNvSpPr>
          <p:nvPr>
            <p:ph idx="1"/>
          </p:nvPr>
        </p:nvSpPr>
        <p:spPr>
          <a:xfrm>
            <a:off x="838200" y="1148862"/>
            <a:ext cx="10515600" cy="5709137"/>
          </a:xfrm>
        </p:spPr>
        <p:txBody>
          <a:bodyPr>
            <a:normAutofit fontScale="92500" lnSpcReduction="10000"/>
          </a:bodyPr>
          <a:lstStyle/>
          <a:p>
            <a:pPr marL="514350" indent="-514350">
              <a:buAutoNum type="arabicParenR"/>
            </a:pPr>
            <a:r>
              <a:rPr lang="en-US" b="1" dirty="0"/>
              <a:t>Affirm better frameworks </a:t>
            </a:r>
            <a:r>
              <a:rPr lang="en-US" dirty="0"/>
              <a:t>for understanding 250 years of American politics: </a:t>
            </a:r>
            <a:r>
              <a:rPr lang="en-US" b="1" dirty="0"/>
              <a:t>marginalized groups trying to get = from dominant ones</a:t>
            </a:r>
          </a:p>
          <a:p>
            <a:pPr lvl="1"/>
            <a:r>
              <a:rPr lang="en-US" dirty="0"/>
              <a:t>	better social science AND more effective democratization efforts</a:t>
            </a:r>
          </a:p>
          <a:p>
            <a:pPr marL="514350" indent="-514350">
              <a:buAutoNum type="arabicParenR"/>
            </a:pPr>
            <a:r>
              <a:rPr lang="en-US" b="1" dirty="0"/>
              <a:t>Clarify what democracy is &amp; how the US falls short of ideals</a:t>
            </a:r>
          </a:p>
          <a:p>
            <a:pPr marL="514350" indent="-514350">
              <a:buAutoNum type="arabicParenR"/>
            </a:pPr>
            <a:r>
              <a:rPr lang="en-US" dirty="0"/>
              <a:t>Highlight dozens of </a:t>
            </a:r>
            <a:r>
              <a:rPr lang="en-US" b="1" dirty="0"/>
              <a:t>successful US democratizing movements </a:t>
            </a:r>
          </a:p>
          <a:p>
            <a:pPr lvl="1"/>
            <a:r>
              <a:rPr lang="en-US" dirty="0"/>
              <a:t>	inspiration &amp; process insights</a:t>
            </a:r>
          </a:p>
          <a:p>
            <a:pPr marL="514350" indent="-514350">
              <a:buAutoNum type="arabicParenR"/>
            </a:pPr>
            <a:r>
              <a:rPr lang="en-US" dirty="0"/>
              <a:t>Draw on diverse experts &amp; ordinary people to </a:t>
            </a:r>
            <a:r>
              <a:rPr lang="en-US" b="1" dirty="0"/>
              <a:t>imagine what American democracy could be </a:t>
            </a:r>
            <a:r>
              <a:rPr lang="en-US" dirty="0"/>
              <a:t>– not just marginal change</a:t>
            </a:r>
          </a:p>
          <a:p>
            <a:pPr lvl="1"/>
            <a:r>
              <a:rPr lang="en-US" dirty="0"/>
              <a:t>	agenda proposals for change, inspires more imagination</a:t>
            </a:r>
          </a:p>
          <a:p>
            <a:pPr marL="514350" indent="-514350">
              <a:buAutoNum type="arabicParenR"/>
            </a:pPr>
            <a:r>
              <a:rPr lang="en-US" dirty="0"/>
              <a:t>Set out a </a:t>
            </a:r>
            <a:r>
              <a:rPr lang="en-US" b="1" dirty="0"/>
              <a:t>changemaking roadmap </a:t>
            </a:r>
            <a:r>
              <a:rPr lang="en-US" dirty="0"/>
              <a:t>to help ppl see the full process</a:t>
            </a:r>
          </a:p>
          <a:p>
            <a:pPr lvl="1"/>
            <a:r>
              <a:rPr lang="en-US" dirty="0"/>
              <a:t>	helps planning, strategizing, and understanding</a:t>
            </a:r>
          </a:p>
          <a:p>
            <a:pPr marL="514350" indent="-514350">
              <a:buAutoNum type="arabicParenR"/>
            </a:pPr>
            <a:r>
              <a:rPr lang="en-US" b="1" dirty="0"/>
              <a:t>Synthesize practical expertise </a:t>
            </a:r>
            <a:r>
              <a:rPr lang="en-US" dirty="0"/>
              <a:t>on strategies &amp; tactics for effective changemaking from scholars &amp; practitioners, from local to national, from movement goal-setting to bureaucratic implementation.</a:t>
            </a:r>
          </a:p>
        </p:txBody>
      </p:sp>
    </p:spTree>
    <p:extLst>
      <p:ext uri="{BB962C8B-B14F-4D97-AF65-F5344CB8AC3E}">
        <p14:creationId xmlns:p14="http://schemas.microsoft.com/office/powerpoint/2010/main" val="3317770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D201-CE80-DC09-9F0D-17AB11DFC934}"/>
              </a:ext>
            </a:extLst>
          </p:cNvPr>
          <p:cNvSpPr>
            <a:spLocks noGrp="1"/>
          </p:cNvSpPr>
          <p:nvPr>
            <p:ph type="title"/>
          </p:nvPr>
        </p:nvSpPr>
        <p:spPr/>
        <p:txBody>
          <a:bodyPr/>
          <a:lstStyle/>
          <a:p>
            <a:r>
              <a:rPr lang="en-US" dirty="0"/>
              <a:t>Where we’re headed…</a:t>
            </a:r>
          </a:p>
        </p:txBody>
      </p:sp>
      <p:sp>
        <p:nvSpPr>
          <p:cNvPr id="3" name="Content Placeholder 2">
            <a:extLst>
              <a:ext uri="{FF2B5EF4-FFF2-40B4-BE49-F238E27FC236}">
                <a16:creationId xmlns:a16="http://schemas.microsoft.com/office/drawing/2014/main" id="{8C9D500A-2B73-707E-674E-CDDEC3A31A25}"/>
              </a:ext>
            </a:extLst>
          </p:cNvPr>
          <p:cNvSpPr>
            <a:spLocks noGrp="1"/>
          </p:cNvSpPr>
          <p:nvPr>
            <p:ph idx="1"/>
          </p:nvPr>
        </p:nvSpPr>
        <p:spPr>
          <a:xfrm>
            <a:off x="838200" y="1690688"/>
            <a:ext cx="11102789" cy="4639455"/>
          </a:xfrm>
        </p:spPr>
        <p:txBody>
          <a:bodyPr numCol="1">
            <a:normAutofit fontScale="92500" lnSpcReduction="10000"/>
          </a:bodyPr>
          <a:lstStyle/>
          <a:p>
            <a:pPr marL="514350" indent="-514350">
              <a:lnSpc>
                <a:spcPct val="130000"/>
              </a:lnSpc>
              <a:spcBef>
                <a:spcPts val="0"/>
              </a:spcBef>
              <a:spcAft>
                <a:spcPts val="1200"/>
              </a:spcAft>
              <a:buAutoNum type="arabicPeriod"/>
            </a:pPr>
            <a:r>
              <a:rPr lang="en-US" sz="3400" b="1" dirty="0"/>
              <a:t>Imagining better</a:t>
            </a:r>
          </a:p>
          <a:p>
            <a:pPr marL="514350" indent="-514350">
              <a:lnSpc>
                <a:spcPct val="130000"/>
              </a:lnSpc>
              <a:spcBef>
                <a:spcPts val="0"/>
              </a:spcBef>
              <a:spcAft>
                <a:spcPts val="1200"/>
              </a:spcAft>
              <a:buAutoNum type="arabicPeriod"/>
            </a:pPr>
            <a:r>
              <a:rPr lang="en-US" sz="3400" b="1" dirty="0"/>
              <a:t>Expert interviews</a:t>
            </a:r>
          </a:p>
          <a:p>
            <a:pPr marL="514350" indent="-514350">
              <a:lnSpc>
                <a:spcPct val="130000"/>
              </a:lnSpc>
              <a:spcBef>
                <a:spcPts val="0"/>
              </a:spcBef>
              <a:spcAft>
                <a:spcPts val="1200"/>
              </a:spcAft>
              <a:buAutoNum type="arabicPeriod"/>
            </a:pPr>
            <a:r>
              <a:rPr lang="en-US" sz="3400" b="1" dirty="0"/>
              <a:t>Inputs</a:t>
            </a:r>
          </a:p>
          <a:p>
            <a:pPr marL="514350" indent="-514350">
              <a:lnSpc>
                <a:spcPct val="130000"/>
              </a:lnSpc>
              <a:spcBef>
                <a:spcPts val="0"/>
              </a:spcBef>
              <a:spcAft>
                <a:spcPts val="1200"/>
              </a:spcAft>
              <a:buAutoNum type="arabicPeriod"/>
            </a:pPr>
            <a:r>
              <a:rPr lang="en-US" sz="3400" b="1" dirty="0"/>
              <a:t>Mechanisms</a:t>
            </a:r>
          </a:p>
          <a:p>
            <a:pPr marL="514350" indent="-514350">
              <a:lnSpc>
                <a:spcPct val="130000"/>
              </a:lnSpc>
              <a:spcBef>
                <a:spcPts val="0"/>
              </a:spcBef>
              <a:spcAft>
                <a:spcPts val="1200"/>
              </a:spcAft>
              <a:buAutoNum type="arabicPeriod"/>
            </a:pPr>
            <a:r>
              <a:rPr lang="en-US" sz="3400" b="1" dirty="0"/>
              <a:t>Outputs</a:t>
            </a:r>
          </a:p>
          <a:p>
            <a:pPr marL="514350" indent="-514350">
              <a:lnSpc>
                <a:spcPct val="130000"/>
              </a:lnSpc>
              <a:spcBef>
                <a:spcPts val="0"/>
              </a:spcBef>
              <a:spcAft>
                <a:spcPts val="1200"/>
              </a:spcAft>
              <a:buAutoNum type="arabicPeriod"/>
            </a:pPr>
            <a:r>
              <a:rPr lang="en-US" sz="3400" b="1" dirty="0"/>
              <a:t>Conclusions</a:t>
            </a:r>
          </a:p>
          <a:p>
            <a:pPr marL="514350" indent="-514350">
              <a:lnSpc>
                <a:spcPct val="130000"/>
              </a:lnSpc>
              <a:spcBef>
                <a:spcPts val="0"/>
              </a:spcBef>
              <a:buAutoNum type="arabicPeriod"/>
            </a:pPr>
            <a:endParaRPr lang="en-US" sz="3200" b="1" dirty="0"/>
          </a:p>
          <a:p>
            <a:pPr marL="514350" indent="-514350">
              <a:lnSpc>
                <a:spcPct val="130000"/>
              </a:lnSpc>
              <a:spcBef>
                <a:spcPts val="0"/>
              </a:spcBef>
              <a:buAutoNum type="arabicPeriod"/>
            </a:pPr>
            <a:endParaRPr lang="en-US" sz="3200" b="1" dirty="0"/>
          </a:p>
          <a:p>
            <a:pPr marL="514350" indent="-514350">
              <a:lnSpc>
                <a:spcPct val="130000"/>
              </a:lnSpc>
              <a:spcBef>
                <a:spcPts val="0"/>
              </a:spcBef>
              <a:buAutoNum type="arabicPeriod"/>
            </a:pPr>
            <a:endParaRPr lang="en-US" sz="3200" b="1" dirty="0"/>
          </a:p>
          <a:p>
            <a:pPr marL="514350" indent="-514350">
              <a:lnSpc>
                <a:spcPct val="130000"/>
              </a:lnSpc>
              <a:spcBef>
                <a:spcPts val="0"/>
              </a:spcBef>
              <a:buAutoNum type="arabicPeriod"/>
            </a:pPr>
            <a:endParaRPr lang="en-US" sz="3200" b="1" dirty="0"/>
          </a:p>
          <a:p>
            <a:pPr marL="514350" indent="-514350">
              <a:lnSpc>
                <a:spcPct val="130000"/>
              </a:lnSpc>
              <a:spcBef>
                <a:spcPts val="0"/>
              </a:spcBef>
              <a:buFont typeface="+mj-lt"/>
              <a:buAutoNum type="arabicPeriod"/>
            </a:pPr>
            <a:endParaRPr lang="en-US" b="1" dirty="0"/>
          </a:p>
        </p:txBody>
      </p:sp>
      <p:pic>
        <p:nvPicPr>
          <p:cNvPr id="1026" name="Picture 2" descr="Mapping Skills 2: Finding Directions - Teleskola">
            <a:extLst>
              <a:ext uri="{FF2B5EF4-FFF2-40B4-BE49-F238E27FC236}">
                <a16:creationId xmlns:a16="http://schemas.microsoft.com/office/drawing/2014/main" id="{E5BE542B-1944-38AD-C82A-FFA8C58BB3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7126" y="1705017"/>
            <a:ext cx="5244935" cy="2622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556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898CF-7BFA-CC2A-7871-52A1068161F2}"/>
              </a:ext>
            </a:extLst>
          </p:cNvPr>
          <p:cNvSpPr>
            <a:spLocks noGrp="1"/>
          </p:cNvSpPr>
          <p:nvPr>
            <p:ph type="title"/>
          </p:nvPr>
        </p:nvSpPr>
        <p:spPr/>
        <p:txBody>
          <a:bodyPr/>
          <a:lstStyle/>
          <a:p>
            <a:r>
              <a:rPr lang="en-US" dirty="0"/>
              <a:t>Imagining better</a:t>
            </a:r>
          </a:p>
        </p:txBody>
      </p:sp>
      <p:sp>
        <p:nvSpPr>
          <p:cNvPr id="3" name="Content Placeholder 2">
            <a:extLst>
              <a:ext uri="{FF2B5EF4-FFF2-40B4-BE49-F238E27FC236}">
                <a16:creationId xmlns:a16="http://schemas.microsoft.com/office/drawing/2014/main" id="{786BC36D-EC06-05C7-1646-404E695AA986}"/>
              </a:ext>
            </a:extLst>
          </p:cNvPr>
          <p:cNvSpPr>
            <a:spLocks noGrp="1"/>
          </p:cNvSpPr>
          <p:nvPr>
            <p:ph idx="1"/>
          </p:nvPr>
        </p:nvSpPr>
        <p:spPr/>
        <p:txBody>
          <a:bodyPr>
            <a:normAutofit fontScale="92500"/>
          </a:bodyPr>
          <a:lstStyle/>
          <a:p>
            <a:r>
              <a:rPr lang="en-US" dirty="0"/>
              <a:t>Incremental planning &amp; change is essential, but long-term, imaginative visions are too</a:t>
            </a:r>
          </a:p>
          <a:p>
            <a:endParaRPr lang="en-US" dirty="0"/>
          </a:p>
          <a:p>
            <a:r>
              <a:rPr lang="en-US" dirty="0"/>
              <a:t>Movements driven by hope &amp; determination laid groundwork for many of the biggest democratizing moments in US history over decades, without a certain path to success</a:t>
            </a:r>
          </a:p>
          <a:p>
            <a:r>
              <a:rPr lang="en-US" dirty="0"/>
              <a:t>They MADE the path, were prepped to act when brief windows opened</a:t>
            </a:r>
          </a:p>
          <a:p>
            <a:endParaRPr lang="en-US" dirty="0"/>
          </a:p>
          <a:p>
            <a:r>
              <a:rPr lang="en-US" dirty="0"/>
              <a:t>Imagination also reaffirms our core democratic values, and acknowledges that our status quo is NOT OK</a:t>
            </a:r>
          </a:p>
        </p:txBody>
      </p:sp>
    </p:spTree>
    <p:extLst>
      <p:ext uri="{BB962C8B-B14F-4D97-AF65-F5344CB8AC3E}">
        <p14:creationId xmlns:p14="http://schemas.microsoft.com/office/powerpoint/2010/main" val="3868370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6F7C39-5579-97C3-695E-946E7600276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039D59-A199-5F9C-796C-9B517388DBF9}"/>
              </a:ext>
            </a:extLst>
          </p:cNvPr>
          <p:cNvSpPr>
            <a:spLocks noGrp="1"/>
          </p:cNvSpPr>
          <p:nvPr>
            <p:ph type="title"/>
          </p:nvPr>
        </p:nvSpPr>
        <p:spPr>
          <a:xfrm>
            <a:off x="841248" y="548640"/>
            <a:ext cx="3600860" cy="5431536"/>
          </a:xfrm>
        </p:spPr>
        <p:txBody>
          <a:bodyPr>
            <a:normAutofit/>
          </a:bodyPr>
          <a:lstStyle/>
          <a:p>
            <a:r>
              <a:rPr lang="en-US" sz="5400" dirty="0"/>
              <a:t>Expert interviews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32795F-541F-55D6-72D3-BA41789536CB}"/>
              </a:ext>
            </a:extLst>
          </p:cNvPr>
          <p:cNvSpPr>
            <a:spLocks noGrp="1"/>
          </p:cNvSpPr>
          <p:nvPr>
            <p:ph idx="1"/>
          </p:nvPr>
        </p:nvSpPr>
        <p:spPr>
          <a:xfrm>
            <a:off x="5126418" y="552091"/>
            <a:ext cx="6224335" cy="5431536"/>
          </a:xfrm>
        </p:spPr>
        <p:txBody>
          <a:bodyPr anchor="ctr">
            <a:normAutofit lnSpcReduction="10000"/>
          </a:bodyPr>
          <a:lstStyle/>
          <a:p>
            <a:r>
              <a:rPr lang="en-US" dirty="0"/>
              <a:t>150</a:t>
            </a:r>
            <a:r>
              <a:rPr lang="en-US" dirty="0">
                <a:sym typeface="Wingdings" pitchFamily="2" charset="2"/>
              </a:rPr>
              <a:t></a:t>
            </a:r>
            <a:r>
              <a:rPr lang="en-US" dirty="0"/>
              <a:t>180 interviews: scholars, practitioners, activists, civic leaders</a:t>
            </a:r>
          </a:p>
          <a:p>
            <a:r>
              <a:rPr lang="en-US" dirty="0"/>
              <a:t>Feb 2024 – present</a:t>
            </a:r>
          </a:p>
          <a:p>
            <a:r>
              <a:rPr lang="en-US" dirty="0"/>
              <a:t>Chosen for knowledge of specific areas of change processes</a:t>
            </a:r>
          </a:p>
          <a:p>
            <a:r>
              <a:rPr lang="en-US" dirty="0"/>
              <a:t>Over half women, over 40% PoC</a:t>
            </a:r>
          </a:p>
          <a:p>
            <a:r>
              <a:rPr lang="en-US" dirty="0"/>
              <a:t>Mostly centrist to left, only a few Republicans, lots non-partisan</a:t>
            </a:r>
          </a:p>
          <a:p>
            <a:endParaRPr lang="en-US" dirty="0"/>
          </a:p>
          <a:p>
            <a:r>
              <a:rPr lang="en-US" dirty="0"/>
              <a:t>Broader project includes </a:t>
            </a:r>
            <a:r>
              <a:rPr lang="en-US" b="1" dirty="0"/>
              <a:t>representative public surveys </a:t>
            </a:r>
            <a:r>
              <a:rPr lang="en-US" dirty="0"/>
              <a:t>on visions, plus </a:t>
            </a:r>
            <a:r>
              <a:rPr lang="en-US" b="1" dirty="0"/>
              <a:t>practitioner surveys</a:t>
            </a:r>
          </a:p>
        </p:txBody>
      </p:sp>
    </p:spTree>
    <p:extLst>
      <p:ext uri="{BB962C8B-B14F-4D97-AF65-F5344CB8AC3E}">
        <p14:creationId xmlns:p14="http://schemas.microsoft.com/office/powerpoint/2010/main" val="1838685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66F37-439F-5DD5-2DB0-F85B656405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AAE7C-6D6E-D2EF-9F86-F4577E50852E}"/>
              </a:ext>
            </a:extLst>
          </p:cNvPr>
          <p:cNvSpPr>
            <a:spLocks noGrp="1"/>
          </p:cNvSpPr>
          <p:nvPr>
            <p:ph type="title"/>
          </p:nvPr>
        </p:nvSpPr>
        <p:spPr>
          <a:xfrm>
            <a:off x="838200" y="0"/>
            <a:ext cx="10515600" cy="1325563"/>
          </a:xfrm>
        </p:spPr>
        <p:txBody>
          <a:bodyPr/>
          <a:lstStyle/>
          <a:p>
            <a:r>
              <a:rPr lang="en-US" dirty="0"/>
              <a:t>A snapshot of interviewees</a:t>
            </a:r>
          </a:p>
        </p:txBody>
      </p:sp>
      <p:sp>
        <p:nvSpPr>
          <p:cNvPr id="3" name="Content Placeholder 2">
            <a:extLst>
              <a:ext uri="{FF2B5EF4-FFF2-40B4-BE49-F238E27FC236}">
                <a16:creationId xmlns:a16="http://schemas.microsoft.com/office/drawing/2014/main" id="{A47B274A-F994-EA91-FA9F-0A5DF5B3AF64}"/>
              </a:ext>
            </a:extLst>
          </p:cNvPr>
          <p:cNvSpPr>
            <a:spLocks noGrp="1"/>
          </p:cNvSpPr>
          <p:nvPr>
            <p:ph idx="1"/>
          </p:nvPr>
        </p:nvSpPr>
        <p:spPr>
          <a:xfrm>
            <a:off x="838200" y="1106905"/>
            <a:ext cx="10515600" cy="5751095"/>
          </a:xfrm>
        </p:spPr>
        <p:txBody>
          <a:bodyPr numCol="2">
            <a:normAutofit fontScale="77500" lnSpcReduction="20000"/>
          </a:bodyPr>
          <a:lstStyle/>
          <a:p>
            <a:r>
              <a:rPr lang="en-US" b="1" dirty="0"/>
              <a:t>Scholars: </a:t>
            </a:r>
            <a:r>
              <a:rPr lang="en-US" dirty="0" err="1"/>
              <a:t>PoliSci</a:t>
            </a:r>
            <a:r>
              <a:rPr lang="en-US" dirty="0"/>
              <a:t>, Edu, </a:t>
            </a:r>
            <a:r>
              <a:rPr lang="en-US" dirty="0" err="1"/>
              <a:t>Psyc</a:t>
            </a:r>
            <a:r>
              <a:rPr lang="en-US" dirty="0"/>
              <a:t>, History, Soc, Gender/Race, Comm, Law, Policy, Philosophy…</a:t>
            </a:r>
          </a:p>
          <a:p>
            <a:r>
              <a:rPr lang="en-US" dirty="0"/>
              <a:t>Senior policy advisor to a Dem governor</a:t>
            </a:r>
          </a:p>
          <a:p>
            <a:r>
              <a:rPr lang="en-US" dirty="0"/>
              <a:t>Local Urban League president</a:t>
            </a:r>
          </a:p>
          <a:p>
            <a:r>
              <a:rPr lang="en-US" dirty="0"/>
              <a:t>Editor of a </a:t>
            </a:r>
            <a:r>
              <a:rPr lang="en-US" dirty="0" err="1"/>
              <a:t>nat’l</a:t>
            </a:r>
            <a:r>
              <a:rPr lang="en-US" dirty="0"/>
              <a:t> Native American newspaper</a:t>
            </a:r>
          </a:p>
          <a:p>
            <a:r>
              <a:rPr lang="en-US" dirty="0"/>
              <a:t>HR exec at a major aerospace company </a:t>
            </a:r>
          </a:p>
          <a:p>
            <a:r>
              <a:rPr lang="en-US" i="1" dirty="0"/>
              <a:t>Washington Post </a:t>
            </a:r>
            <a:r>
              <a:rPr lang="en-US" dirty="0"/>
              <a:t>columnist</a:t>
            </a:r>
          </a:p>
          <a:p>
            <a:r>
              <a:rPr lang="en-US" dirty="0"/>
              <a:t>Deputy mayor of a mid-sized city</a:t>
            </a:r>
          </a:p>
          <a:p>
            <a:r>
              <a:rPr lang="en-US" dirty="0"/>
              <a:t>Local teachers’ union president</a:t>
            </a:r>
          </a:p>
          <a:p>
            <a:r>
              <a:rPr lang="en-US" dirty="0"/>
              <a:t>AFL-CIO presidential adviser</a:t>
            </a:r>
          </a:p>
          <a:p>
            <a:r>
              <a:rPr lang="en-US" dirty="0"/>
              <a:t>Ad director for major SuperPAC</a:t>
            </a:r>
          </a:p>
          <a:p>
            <a:r>
              <a:rPr lang="en-US" dirty="0"/>
              <a:t>Major Democratic donor</a:t>
            </a:r>
          </a:p>
          <a:p>
            <a:r>
              <a:rPr lang="en-US" dirty="0"/>
              <a:t>Head of Freedom House</a:t>
            </a:r>
          </a:p>
          <a:p>
            <a:r>
              <a:rPr lang="en-US" dirty="0"/>
              <a:t>US House candidate</a:t>
            </a:r>
          </a:p>
          <a:p>
            <a:r>
              <a:rPr lang="en-US" dirty="0"/>
              <a:t>Ex-White House counsel</a:t>
            </a:r>
          </a:p>
          <a:p>
            <a:r>
              <a:rPr lang="en-US" dirty="0"/>
              <a:t>State-level union political director</a:t>
            </a:r>
          </a:p>
          <a:p>
            <a:r>
              <a:rPr lang="en-US" dirty="0"/>
              <a:t>Program officers for private &amp; gov’t grant orgs </a:t>
            </a:r>
          </a:p>
          <a:p>
            <a:r>
              <a:rPr lang="en-US" dirty="0"/>
              <a:t>Fiction author</a:t>
            </a:r>
          </a:p>
          <a:p>
            <a:r>
              <a:rPr lang="en-US" dirty="0"/>
              <a:t>Tech entrepreneur</a:t>
            </a:r>
          </a:p>
          <a:p>
            <a:r>
              <a:rPr lang="en-US" dirty="0"/>
              <a:t>AP politics reporter</a:t>
            </a:r>
          </a:p>
          <a:p>
            <a:r>
              <a:rPr lang="en-US" dirty="0"/>
              <a:t>Small biz owner</a:t>
            </a:r>
          </a:p>
          <a:p>
            <a:r>
              <a:rPr lang="en-US" dirty="0"/>
              <a:t>Liberal Catholic deacon</a:t>
            </a:r>
          </a:p>
          <a:p>
            <a:r>
              <a:rPr lang="en-US" dirty="0"/>
              <a:t>Local TV anchor</a:t>
            </a:r>
          </a:p>
          <a:p>
            <a:r>
              <a:rPr lang="en-US" dirty="0"/>
              <a:t>Musicians</a:t>
            </a:r>
          </a:p>
          <a:p>
            <a:r>
              <a:rPr lang="en-US" dirty="0"/>
              <a:t>School food program consultant</a:t>
            </a:r>
          </a:p>
          <a:p>
            <a:r>
              <a:rPr lang="en-US" dirty="0"/>
              <a:t>School superintendent</a:t>
            </a:r>
          </a:p>
          <a:p>
            <a:r>
              <a:rPr lang="en-US" dirty="0"/>
              <a:t>Brookings scholar</a:t>
            </a:r>
          </a:p>
          <a:p>
            <a:r>
              <a:rPr lang="en-US" dirty="0"/>
              <a:t>Community organizers</a:t>
            </a:r>
          </a:p>
        </p:txBody>
      </p:sp>
    </p:spTree>
    <p:extLst>
      <p:ext uri="{BB962C8B-B14F-4D97-AF65-F5344CB8AC3E}">
        <p14:creationId xmlns:p14="http://schemas.microsoft.com/office/powerpoint/2010/main" val="1385893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D9F4-E616-B188-1723-747970CEFFE8}"/>
              </a:ext>
            </a:extLst>
          </p:cNvPr>
          <p:cNvSpPr>
            <a:spLocks noGrp="1"/>
          </p:cNvSpPr>
          <p:nvPr>
            <p:ph type="title"/>
          </p:nvPr>
        </p:nvSpPr>
        <p:spPr/>
        <p:txBody>
          <a:bodyPr/>
          <a:lstStyle/>
          <a:p>
            <a:r>
              <a:rPr lang="en-US" b="1" dirty="0"/>
              <a:t>The question (h/t Kathy Cramer)…</a:t>
            </a:r>
          </a:p>
        </p:txBody>
      </p:sp>
      <p:sp>
        <p:nvSpPr>
          <p:cNvPr id="3" name="Content Placeholder 2">
            <a:extLst>
              <a:ext uri="{FF2B5EF4-FFF2-40B4-BE49-F238E27FC236}">
                <a16:creationId xmlns:a16="http://schemas.microsoft.com/office/drawing/2014/main" id="{65204D5C-5328-72B3-E36C-F73185CC526C}"/>
              </a:ext>
            </a:extLst>
          </p:cNvPr>
          <p:cNvSpPr>
            <a:spLocks noGrp="1"/>
          </p:cNvSpPr>
          <p:nvPr>
            <p:ph idx="1"/>
          </p:nvPr>
        </p:nvSpPr>
        <p:spPr>
          <a:xfrm>
            <a:off x="1341966" y="2506662"/>
            <a:ext cx="9508067" cy="4351338"/>
          </a:xfrm>
        </p:spPr>
        <p:txBody>
          <a:bodyPr/>
          <a:lstStyle/>
          <a:p>
            <a:pPr marL="0" indent="0" algn="ctr">
              <a:buNone/>
            </a:pPr>
            <a:r>
              <a:rPr lang="en-US" sz="5400" dirty="0"/>
              <a:t>“If you had a </a:t>
            </a:r>
            <a:r>
              <a:rPr lang="en-US" sz="5400" b="1" dirty="0"/>
              <a:t>magic wand </a:t>
            </a:r>
            <a:r>
              <a:rPr lang="en-US" sz="5400" dirty="0"/>
              <a:t>and could </a:t>
            </a:r>
            <a:r>
              <a:rPr lang="en-US" sz="5400" b="1" dirty="0"/>
              <a:t>change ONE thing </a:t>
            </a:r>
            <a:r>
              <a:rPr lang="en-US" sz="5400" dirty="0"/>
              <a:t>about the American political system or our politics, at any level, </a:t>
            </a:r>
            <a:r>
              <a:rPr lang="en-US" sz="5400" b="1" dirty="0"/>
              <a:t>what would it be, and why?” </a:t>
            </a:r>
          </a:p>
          <a:p>
            <a:pPr marL="0" indent="0">
              <a:buNone/>
            </a:pPr>
            <a:endParaRPr lang="en-US" dirty="0"/>
          </a:p>
        </p:txBody>
      </p:sp>
      <p:pic>
        <p:nvPicPr>
          <p:cNvPr id="2050" name="Picture 2" descr="Cramer, Katherine J. – Department of Political Science – UW–Madison">
            <a:extLst>
              <a:ext uri="{FF2B5EF4-FFF2-40B4-BE49-F238E27FC236}">
                <a16:creationId xmlns:a16="http://schemas.microsoft.com/office/drawing/2014/main" id="{DD6DBE2E-67E2-F360-2AF6-8C27EEF35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4016" y="0"/>
            <a:ext cx="1753590" cy="1948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78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18A0F-CD73-92A2-DD4B-7B563133CFCE}"/>
              </a:ext>
            </a:extLst>
          </p:cNvPr>
          <p:cNvSpPr>
            <a:spLocks noGrp="1"/>
          </p:cNvSpPr>
          <p:nvPr>
            <p:ph type="title"/>
          </p:nvPr>
        </p:nvSpPr>
        <p:spPr>
          <a:xfrm>
            <a:off x="686834" y="1153572"/>
            <a:ext cx="3200400" cy="4461163"/>
          </a:xfrm>
        </p:spPr>
        <p:txBody>
          <a:bodyPr>
            <a:normAutofit/>
          </a:bodyPr>
          <a:lstStyle/>
          <a:p>
            <a:r>
              <a:rPr lang="en-US">
                <a:solidFill>
                  <a:srgbClr val="FFFFFF"/>
                </a:solidFill>
              </a:rPr>
              <a:t>The most common responses…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C86005D-6521-6B78-C9E6-8082B5626CA5}"/>
              </a:ext>
            </a:extLst>
          </p:cNvPr>
          <p:cNvSpPr>
            <a:spLocks noGrp="1"/>
          </p:cNvSpPr>
          <p:nvPr>
            <p:ph idx="1"/>
          </p:nvPr>
        </p:nvSpPr>
        <p:spPr>
          <a:xfrm>
            <a:off x="4447308" y="591344"/>
            <a:ext cx="6906491" cy="5585619"/>
          </a:xfrm>
        </p:spPr>
        <p:txBody>
          <a:bodyPr anchor="ctr">
            <a:normAutofit/>
          </a:bodyPr>
          <a:lstStyle/>
          <a:p>
            <a:r>
              <a:rPr lang="en-US" dirty="0"/>
              <a:t>More parties/PR</a:t>
            </a:r>
          </a:p>
          <a:p>
            <a:r>
              <a:rPr lang="en-US" dirty="0"/>
              <a:t>Popular vote for President</a:t>
            </a:r>
          </a:p>
          <a:p>
            <a:r>
              <a:rPr lang="en-US" dirty="0"/>
              <a:t>Easier voting &amp; other participation</a:t>
            </a:r>
          </a:p>
          <a:p>
            <a:r>
              <a:rPr lang="en-US" dirty="0"/>
              <a:t>Abolish the Senate</a:t>
            </a:r>
          </a:p>
          <a:p>
            <a:r>
              <a:rPr lang="en-US" dirty="0"/>
              <a:t>Money out of politics</a:t>
            </a:r>
          </a:p>
          <a:p>
            <a:r>
              <a:rPr lang="en-US" dirty="0"/>
              <a:t>Weaker, more representative courts</a:t>
            </a:r>
          </a:p>
          <a:p>
            <a:r>
              <a:rPr lang="en-US" dirty="0"/>
              <a:t>Improved information environment</a:t>
            </a:r>
          </a:p>
          <a:p>
            <a:r>
              <a:rPr lang="en-US" dirty="0"/>
              <a:t>Egalitarian political culture, equal voice, empathy</a:t>
            </a:r>
          </a:p>
          <a:p>
            <a:r>
              <a:rPr lang="en-US" dirty="0"/>
              <a:t>Knowledgeable, empowered citizens</a:t>
            </a:r>
          </a:p>
          <a:p>
            <a:r>
              <a:rPr lang="en-US" dirty="0"/>
              <a:t>Basic needs met for everyone</a:t>
            </a:r>
          </a:p>
          <a:p>
            <a:endParaRPr lang="en-US" dirty="0"/>
          </a:p>
        </p:txBody>
      </p:sp>
    </p:spTree>
    <p:extLst>
      <p:ext uri="{BB962C8B-B14F-4D97-AF65-F5344CB8AC3E}">
        <p14:creationId xmlns:p14="http://schemas.microsoft.com/office/powerpoint/2010/main" val="2255562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85978E-382A-8CFD-6906-B61CE3DE7568}"/>
            </a:ext>
          </a:extLst>
        </p:cNvPr>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880EB1-DCC4-D013-FBC7-03D4AB424E34}"/>
              </a:ext>
            </a:extLst>
          </p:cNvPr>
          <p:cNvSpPr>
            <a:spLocks noGrp="1"/>
          </p:cNvSpPr>
          <p:nvPr>
            <p:ph type="title"/>
          </p:nvPr>
        </p:nvSpPr>
        <p:spPr>
          <a:xfrm>
            <a:off x="572493" y="238539"/>
            <a:ext cx="11018520" cy="1434415"/>
          </a:xfrm>
        </p:spPr>
        <p:txBody>
          <a:bodyPr anchor="b">
            <a:normAutofit/>
          </a:bodyPr>
          <a:lstStyle/>
          <a:p>
            <a:r>
              <a:rPr lang="en-US" sz="5400" dirty="0"/>
              <a:t>Inputs to democracy</a:t>
            </a:r>
          </a:p>
        </p:txBody>
      </p:sp>
      <p:sp>
        <p:nvSpPr>
          <p:cNvPr id="308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5746AA5-BD64-03A0-A371-29619080AC28}"/>
              </a:ext>
            </a:extLst>
          </p:cNvPr>
          <p:cNvSpPr>
            <a:spLocks noGrp="1"/>
          </p:cNvSpPr>
          <p:nvPr>
            <p:ph idx="1"/>
          </p:nvPr>
        </p:nvSpPr>
        <p:spPr>
          <a:xfrm>
            <a:off x="398584" y="2071316"/>
            <a:ext cx="7702062" cy="4795274"/>
          </a:xfrm>
        </p:spPr>
        <p:txBody>
          <a:bodyPr anchor="t">
            <a:normAutofit fontScale="92500" lnSpcReduction="10000"/>
          </a:bodyPr>
          <a:lstStyle/>
          <a:p>
            <a:pPr marL="0" indent="0">
              <a:buNone/>
            </a:pPr>
            <a:r>
              <a:rPr lang="en-US" sz="2600" b="1" dirty="0"/>
              <a:t>Psychologist Jennifer Richeson:</a:t>
            </a:r>
          </a:p>
          <a:p>
            <a:pPr marL="0" indent="0">
              <a:buNone/>
            </a:pPr>
            <a:r>
              <a:rPr lang="en-US" sz="2600" dirty="0"/>
              <a:t>“I don't know how to say this, because it sounds like brainwashing, and I don't mean it in that way, but I would shift people's orientations toward embracing the promise of a multiracial, multi-ethnic, religiously pluralistic democracy, small d democracy. To really embrace that as not just possible, but valuable, and certainly to assuage concerns and feelings of unease that appear to be connected to that kind of vision. Maybe that's too big a wand. Maybe the smaller wand is articulating a vision of that that people might find compelling. But yeah, the big wand is actually whatever fairy dust falls and people come to a sense of peace about that – not just for our nation but in general – and it being something that seems not scary and maybe sort of exciting.”</a:t>
            </a:r>
          </a:p>
          <a:p>
            <a:pPr marL="0" indent="0">
              <a:buNone/>
            </a:pPr>
            <a:endParaRPr lang="en-US" sz="1900" dirty="0"/>
          </a:p>
        </p:txBody>
      </p:sp>
      <p:pic>
        <p:nvPicPr>
          <p:cNvPr id="3074" name="Picture 2" descr="Jennifer Richeson's picture">
            <a:extLst>
              <a:ext uri="{FF2B5EF4-FFF2-40B4-BE49-F238E27FC236}">
                <a16:creationId xmlns:a16="http://schemas.microsoft.com/office/drawing/2014/main" id="{02973B38-D34A-DD35-855B-3B9AEA95D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47" r="1" b="16298"/>
          <a:stretch/>
        </p:blipFill>
        <p:spPr bwMode="auto">
          <a:xfrm>
            <a:off x="8386761" y="2451535"/>
            <a:ext cx="3516076" cy="3654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599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837341-B92C-18DE-19AA-9F2F6F21CDC9}"/>
            </a:ext>
          </a:extLst>
        </p:cNvPr>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ED4F66-308F-9C23-4487-9F3E6070627B}"/>
              </a:ext>
            </a:extLst>
          </p:cNvPr>
          <p:cNvSpPr>
            <a:spLocks noGrp="1"/>
          </p:cNvSpPr>
          <p:nvPr>
            <p:ph type="title"/>
          </p:nvPr>
        </p:nvSpPr>
        <p:spPr>
          <a:xfrm>
            <a:off x="572493" y="238539"/>
            <a:ext cx="11047013" cy="1434415"/>
          </a:xfrm>
        </p:spPr>
        <p:txBody>
          <a:bodyPr anchor="b">
            <a:normAutofit/>
          </a:bodyPr>
          <a:lstStyle/>
          <a:p>
            <a:r>
              <a:rPr lang="en-US" sz="5400"/>
              <a:t>Mechanisms of democracy</a:t>
            </a:r>
          </a:p>
        </p:txBody>
      </p:sp>
      <p:sp>
        <p:nvSpPr>
          <p:cNvPr id="2066"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Daniel Magleby (@DanielMagleby) / X">
            <a:extLst>
              <a:ext uri="{FF2B5EF4-FFF2-40B4-BE49-F238E27FC236}">
                <a16:creationId xmlns:a16="http://schemas.microsoft.com/office/drawing/2014/main" id="{913022AA-7B3A-ABD3-5FCF-CC7A9C6A6D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71" r="4869" b="-1"/>
          <a:stretch/>
        </p:blipFill>
        <p:spPr bwMode="auto">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02663F0-B1E0-7DBC-411D-7BE77B31EBBD}"/>
              </a:ext>
            </a:extLst>
          </p:cNvPr>
          <p:cNvSpPr>
            <a:spLocks noGrp="1"/>
          </p:cNvSpPr>
          <p:nvPr>
            <p:ph idx="1"/>
          </p:nvPr>
        </p:nvSpPr>
        <p:spPr>
          <a:xfrm>
            <a:off x="4905955" y="2071316"/>
            <a:ext cx="6713552" cy="4786684"/>
          </a:xfrm>
        </p:spPr>
        <p:txBody>
          <a:bodyPr anchor="t">
            <a:normAutofit fontScale="92500" lnSpcReduction="10000"/>
          </a:bodyPr>
          <a:lstStyle/>
          <a:p>
            <a:pPr marL="0" indent="0">
              <a:buNone/>
            </a:pPr>
            <a:r>
              <a:rPr lang="en-US" b="1" dirty="0"/>
              <a:t>Political scientist Daniel Magleby:</a:t>
            </a:r>
          </a:p>
          <a:p>
            <a:pPr marL="0" indent="0">
              <a:buNone/>
            </a:pPr>
            <a:r>
              <a:rPr lang="en-US" dirty="0"/>
              <a:t>“If I could change one thing, I would abolish the Senate. One reason is that the redundancy of multiple chambers in Congress has proven to be less important to maintaining democracy and making progress than the Founders seemed to understand. But also: the Senate is constructed in a way that is fundamentally undemocratic, and it has acted consistently in undemocratic ways throughout history. And that is a problem for progress and for continuing to maintain a legitimate government in the United States.”</a:t>
            </a:r>
          </a:p>
          <a:p>
            <a:pPr marL="0" indent="0">
              <a:buNone/>
            </a:pPr>
            <a:endParaRPr lang="en-US" sz="2200" dirty="0"/>
          </a:p>
        </p:txBody>
      </p:sp>
    </p:spTree>
    <p:extLst>
      <p:ext uri="{BB962C8B-B14F-4D97-AF65-F5344CB8AC3E}">
        <p14:creationId xmlns:p14="http://schemas.microsoft.com/office/powerpoint/2010/main" val="861539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86884D-2BC9-870E-03D8-1B683FCC3FD7}"/>
            </a:ext>
          </a:extLst>
        </p:cNvPr>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B39069-BB36-BA33-017A-1A676E793AEA}"/>
              </a:ext>
            </a:extLst>
          </p:cNvPr>
          <p:cNvSpPr>
            <a:spLocks noGrp="1"/>
          </p:cNvSpPr>
          <p:nvPr>
            <p:ph type="title"/>
          </p:nvPr>
        </p:nvSpPr>
        <p:spPr>
          <a:xfrm>
            <a:off x="5297762" y="329184"/>
            <a:ext cx="6251110" cy="1783080"/>
          </a:xfrm>
        </p:spPr>
        <p:txBody>
          <a:bodyPr anchor="b">
            <a:normAutofit/>
          </a:bodyPr>
          <a:lstStyle/>
          <a:p>
            <a:r>
              <a:rPr lang="en-US" sz="5400" dirty="0"/>
              <a:t>Outputs (&amp; inputs) of democracy </a:t>
            </a:r>
          </a:p>
        </p:txBody>
      </p:sp>
      <p:pic>
        <p:nvPicPr>
          <p:cNvPr id="1028" name="Picture 4" descr="Keneshia N. Grant – Audio Books, Best Sellers, Author Bio | Audible.com">
            <a:extLst>
              <a:ext uri="{FF2B5EF4-FFF2-40B4-BE49-F238E27FC236}">
                <a16:creationId xmlns:a16="http://schemas.microsoft.com/office/drawing/2014/main" id="{191C8AC5-3AF0-BA0B-0B4B-37C3DB40E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709"/>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4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802E67-C83E-E65B-59E3-DB054C89BEF6}"/>
              </a:ext>
            </a:extLst>
          </p:cNvPr>
          <p:cNvSpPr>
            <a:spLocks noGrp="1"/>
          </p:cNvSpPr>
          <p:nvPr>
            <p:ph idx="1"/>
          </p:nvPr>
        </p:nvSpPr>
        <p:spPr>
          <a:xfrm>
            <a:off x="5297762" y="2706624"/>
            <a:ext cx="6251110" cy="4151376"/>
          </a:xfrm>
        </p:spPr>
        <p:txBody>
          <a:bodyPr>
            <a:normAutofit fontScale="92500"/>
          </a:bodyPr>
          <a:lstStyle/>
          <a:p>
            <a:pPr marL="0" indent="0">
              <a:buNone/>
            </a:pPr>
            <a:r>
              <a:rPr lang="en-US" b="1" dirty="0"/>
              <a:t>Political scientist Keneshia Grant: </a:t>
            </a:r>
            <a:endParaRPr lang="en-US" b="1" dirty="0">
              <a:latin typeface="Aptos" panose="020B0004020202020204" pitchFamily="34" charset="0"/>
            </a:endParaRPr>
          </a:p>
          <a:p>
            <a:pPr marL="0" indent="0">
              <a:buNone/>
            </a:pPr>
            <a:r>
              <a:rPr lang="en-US" dirty="0">
                <a:latin typeface="Aptos" panose="020B0004020202020204" pitchFamily="34" charset="0"/>
              </a:rPr>
              <a:t>“</a:t>
            </a:r>
            <a:r>
              <a:rPr lang="en-US" kern="0" dirty="0">
                <a:effectLst/>
                <a:latin typeface="Aptos" panose="020B0004020202020204" pitchFamily="34" charset="0"/>
                <a:ea typeface="Aptos" panose="020B0004020202020204" pitchFamily="34" charset="0"/>
                <a:cs typeface="Times New Roman" panose="02020603050405020304" pitchFamily="18" charset="0"/>
              </a:rPr>
              <a:t>There must be a better floor in American life – a higher baseline for education, for the basic needs of people being met, etc. I don't think we can get to the political life that we want – the one that works well – if people are not doing well. But in our current configuration, for people to do be doing well, some people are going to have to share things, even if the sharing never gets to be equal or equitable</a:t>
            </a:r>
            <a:r>
              <a:rPr lang="en-US" kern="0" dirty="0">
                <a:latin typeface="Aptos" panose="020B0004020202020204" pitchFamily="34" charset="0"/>
                <a:ea typeface="Aptos" panose="020B0004020202020204" pitchFamily="34" charset="0"/>
                <a:cs typeface="Times New Roman" panose="02020603050405020304" pitchFamily="18" charset="0"/>
              </a:rPr>
              <a:t>.”</a:t>
            </a:r>
            <a:endParaRPr lang="en-US" dirty="0">
              <a:latin typeface="Aptos" panose="020B0004020202020204" pitchFamily="34" charset="0"/>
            </a:endParaRPr>
          </a:p>
        </p:txBody>
      </p:sp>
    </p:spTree>
    <p:extLst>
      <p:ext uri="{BB962C8B-B14F-4D97-AF65-F5344CB8AC3E}">
        <p14:creationId xmlns:p14="http://schemas.microsoft.com/office/powerpoint/2010/main" val="3708639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627EF-3D97-630E-08AA-4A6A6266B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CBC1E-E5F5-FBDF-430A-3D0EC01F655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BEE0D042-E679-B926-6BDD-D4C2FC3AE9A1}"/>
              </a:ext>
            </a:extLst>
          </p:cNvPr>
          <p:cNvSpPr>
            <a:spLocks noGrp="1"/>
          </p:cNvSpPr>
          <p:nvPr>
            <p:ph idx="1"/>
          </p:nvPr>
        </p:nvSpPr>
        <p:spPr/>
        <p:txBody>
          <a:bodyPr>
            <a:normAutofit lnSpcReduction="10000"/>
          </a:bodyPr>
          <a:lstStyle/>
          <a:p>
            <a:r>
              <a:rPr lang="en-US" dirty="0"/>
              <a:t>Visions for what American democracy could &amp; should be</a:t>
            </a:r>
          </a:p>
          <a:p>
            <a:endParaRPr lang="en-US" dirty="0"/>
          </a:p>
          <a:p>
            <a:r>
              <a:rPr lang="en-US" dirty="0"/>
              <a:t>Useful as an exercise in agenda-setting, &amp; an inspiration for further civic imagination</a:t>
            </a:r>
          </a:p>
          <a:p>
            <a:endParaRPr lang="en-US" dirty="0"/>
          </a:p>
          <a:p>
            <a:pPr marL="0" indent="0">
              <a:buNone/>
            </a:pPr>
            <a:r>
              <a:rPr lang="en-US" dirty="0"/>
              <a:t>Next steps: </a:t>
            </a:r>
          </a:p>
          <a:p>
            <a:pPr marL="514350" indent="-514350">
              <a:buFont typeface="+mj-lt"/>
              <a:buAutoNum type="arabicPeriod"/>
            </a:pPr>
            <a:r>
              <a:rPr lang="en-US" dirty="0"/>
              <a:t>Incorporate public visions &amp; polls on these ideas</a:t>
            </a:r>
          </a:p>
          <a:p>
            <a:pPr marL="514350" indent="-514350">
              <a:buFont typeface="+mj-lt"/>
              <a:buAutoNum type="arabicPeriod"/>
            </a:pPr>
            <a:r>
              <a:rPr lang="en-US" dirty="0"/>
              <a:t>Write the book</a:t>
            </a:r>
          </a:p>
          <a:p>
            <a:pPr marL="514350" indent="-514350">
              <a:buFont typeface="+mj-lt"/>
              <a:buAutoNum type="arabicPeriod"/>
            </a:pPr>
            <a:r>
              <a:rPr lang="en-US" dirty="0"/>
              <a:t>We all work to make our visions a reality</a:t>
            </a:r>
          </a:p>
        </p:txBody>
      </p:sp>
    </p:spTree>
    <p:extLst>
      <p:ext uri="{BB962C8B-B14F-4D97-AF65-F5344CB8AC3E}">
        <p14:creationId xmlns:p14="http://schemas.microsoft.com/office/powerpoint/2010/main" val="2940863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A0F8F-83BE-E909-5EF5-DE5A8F95F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2D226-9079-4408-24D9-FE3DB485DBF3}"/>
              </a:ext>
            </a:extLst>
          </p:cNvPr>
          <p:cNvSpPr>
            <a:spLocks noGrp="1"/>
          </p:cNvSpPr>
          <p:nvPr>
            <p:ph type="title"/>
          </p:nvPr>
        </p:nvSpPr>
        <p:spPr/>
        <p:txBody>
          <a:bodyPr/>
          <a:lstStyle/>
          <a:p>
            <a:r>
              <a:rPr lang="en-US" dirty="0"/>
              <a:t>Some other innovative thinking…</a:t>
            </a:r>
          </a:p>
        </p:txBody>
      </p:sp>
      <p:sp>
        <p:nvSpPr>
          <p:cNvPr id="3" name="Content Placeholder 2">
            <a:extLst>
              <a:ext uri="{FF2B5EF4-FFF2-40B4-BE49-F238E27FC236}">
                <a16:creationId xmlns:a16="http://schemas.microsoft.com/office/drawing/2014/main" id="{0ED7F46F-817B-0DFE-8E9E-852CA926618D}"/>
              </a:ext>
            </a:extLst>
          </p:cNvPr>
          <p:cNvSpPr>
            <a:spLocks noGrp="1"/>
          </p:cNvSpPr>
          <p:nvPr>
            <p:ph idx="1"/>
          </p:nvPr>
        </p:nvSpPr>
        <p:spPr>
          <a:xfrm>
            <a:off x="838200" y="1579439"/>
            <a:ext cx="10515600" cy="5032375"/>
          </a:xfrm>
        </p:spPr>
        <p:txBody>
          <a:bodyPr>
            <a:normAutofit fontScale="85000" lnSpcReduction="20000"/>
          </a:bodyPr>
          <a:lstStyle/>
          <a:p>
            <a:r>
              <a:rPr lang="en-US" dirty="0"/>
              <a:t>Everyone can unionize their workplace w/ a majority vote</a:t>
            </a:r>
          </a:p>
          <a:p>
            <a:r>
              <a:rPr lang="en-US" dirty="0"/>
              <a:t>Sortition</a:t>
            </a:r>
          </a:p>
          <a:p>
            <a:r>
              <a:rPr lang="en-US" dirty="0"/>
              <a:t>Make political geographies match ecological systems</a:t>
            </a:r>
          </a:p>
          <a:p>
            <a:r>
              <a:rPr lang="en-US" dirty="0"/>
              <a:t>City-based representation in the Senate</a:t>
            </a:r>
          </a:p>
          <a:p>
            <a:r>
              <a:rPr lang="en-US" dirty="0"/>
              <a:t>Tie 2</a:t>
            </a:r>
            <a:r>
              <a:rPr lang="en-US" baseline="30000" dirty="0"/>
              <a:t>nd</a:t>
            </a:r>
            <a:r>
              <a:rPr lang="en-US" dirty="0"/>
              <a:t> Amendment explicitly to military organization</a:t>
            </a:r>
          </a:p>
          <a:p>
            <a:r>
              <a:rPr lang="en-US" dirty="0"/>
              <a:t>Ending social-political homophily</a:t>
            </a:r>
          </a:p>
          <a:p>
            <a:r>
              <a:rPr lang="en-US" dirty="0"/>
              <a:t>Make enduring majorities, like Dems in mid/late-20</a:t>
            </a:r>
            <a:r>
              <a:rPr lang="en-US" baseline="30000" dirty="0"/>
              <a:t>th</a:t>
            </a:r>
            <a:r>
              <a:rPr lang="en-US" dirty="0"/>
              <a:t> century</a:t>
            </a:r>
          </a:p>
          <a:p>
            <a:r>
              <a:rPr lang="en-US" dirty="0"/>
              <a:t>New local participatory infrastructure</a:t>
            </a:r>
          </a:p>
          <a:p>
            <a:r>
              <a:rPr lang="en-US" dirty="0"/>
              <a:t>End capitalism</a:t>
            </a:r>
          </a:p>
          <a:p>
            <a:r>
              <a:rPr lang="en-US" dirty="0" err="1"/>
              <a:t>Nat’l</a:t>
            </a:r>
            <a:r>
              <a:rPr lang="en-US" dirty="0"/>
              <a:t> devolution to states &amp; tribes</a:t>
            </a:r>
          </a:p>
          <a:p>
            <a:r>
              <a:rPr lang="en-US" dirty="0"/>
              <a:t>Fewer veto points</a:t>
            </a:r>
          </a:p>
          <a:p>
            <a:r>
              <a:rPr lang="en-US" dirty="0"/>
              <a:t>Change K-12 civics &amp; US history curriculum</a:t>
            </a:r>
          </a:p>
          <a:p>
            <a:r>
              <a:rPr lang="en-US" dirty="0"/>
              <a:t>A shared sense of having a common country, a shared polity</a:t>
            </a:r>
          </a:p>
        </p:txBody>
      </p:sp>
    </p:spTree>
    <p:extLst>
      <p:ext uri="{BB962C8B-B14F-4D97-AF65-F5344CB8AC3E}">
        <p14:creationId xmlns:p14="http://schemas.microsoft.com/office/powerpoint/2010/main" val="4012084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699</TotalTime>
  <Words>1428</Words>
  <Application>Microsoft Macintosh PowerPoint</Application>
  <PresentationFormat>Widescreen</PresentationFormat>
  <Paragraphs>158</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Wingdings</vt:lpstr>
      <vt:lpstr>Office Theme</vt:lpstr>
      <vt:lpstr>Ch. 3: Visions for a Democratic Future</vt:lpstr>
      <vt:lpstr>Acknowledging dark times in a new regime</vt:lpstr>
      <vt:lpstr>America wasn’t a great democracy before</vt:lpstr>
      <vt:lpstr>The broader book project</vt:lpstr>
      <vt:lpstr>Book goals</vt:lpstr>
      <vt:lpstr>Where we’re headed…</vt:lpstr>
      <vt:lpstr>Imagining better</vt:lpstr>
      <vt:lpstr>Expert interviews</vt:lpstr>
      <vt:lpstr>A snapshot of interviewees</vt:lpstr>
      <vt:lpstr>The question (h/t Kathy Cramer)…</vt:lpstr>
      <vt:lpstr>The most common responses…</vt:lpstr>
      <vt:lpstr>Inputs to democracy</vt:lpstr>
      <vt:lpstr>Mechanisms of democracy</vt:lpstr>
      <vt:lpstr>Outputs (&amp; inputs) of democracy </vt:lpstr>
      <vt:lpstr>Conclusions</vt:lpstr>
      <vt:lpstr>Some other innovative thinking…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Nathan Kalmoe</dc:creator>
  <cp:lastModifiedBy>Nathan Kalmoe</cp:lastModifiedBy>
  <cp:revision>82</cp:revision>
  <dcterms:created xsi:type="dcterms:W3CDTF">2025-04-03T11:49:36Z</dcterms:created>
  <dcterms:modified xsi:type="dcterms:W3CDTF">2025-04-04T16:41:36Z</dcterms:modified>
</cp:coreProperties>
</file>